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3" r:id="rId4"/>
    <p:sldId id="278" r:id="rId5"/>
    <p:sldId id="280" r:id="rId6"/>
    <p:sldId id="291" r:id="rId7"/>
    <p:sldId id="259" r:id="rId8"/>
    <p:sldId id="298" r:id="rId9"/>
    <p:sldId id="283" r:id="rId10"/>
    <p:sldId id="284" r:id="rId11"/>
    <p:sldId id="285" r:id="rId12"/>
    <p:sldId id="286" r:id="rId13"/>
    <p:sldId id="288" r:id="rId14"/>
    <p:sldId id="287" r:id="rId15"/>
    <p:sldId id="290" r:id="rId16"/>
    <p:sldId id="294" r:id="rId17"/>
    <p:sldId id="299" r:id="rId18"/>
    <p:sldId id="295" r:id="rId19"/>
    <p:sldId id="296" r:id="rId20"/>
    <p:sldId id="297" r:id="rId21"/>
    <p:sldId id="277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2"/>
    <p:restoredTop sz="93964"/>
  </p:normalViewPr>
  <p:slideViewPr>
    <p:cSldViewPr snapToObjects="1">
      <p:cViewPr>
        <p:scale>
          <a:sx n="135" d="100"/>
          <a:sy n="135" d="100"/>
        </p:scale>
        <p:origin x="1280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4EBD935-3B7C-394D-9E7B-E8852DBE6749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ockwell" charset="0"/>
              </a:defRPr>
            </a:lvl1pPr>
          </a:lstStyle>
          <a:p>
            <a:pPr>
              <a:defRPr/>
            </a:pPr>
            <a:fld id="{49F777D7-AD1D-8147-805D-12CDFD6C7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789C3F-AB62-7845-9F0C-617ACA448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08794"/>
            <a:ext cx="230663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7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472A-EB13-AE43-9BA9-B944C6E035E1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21E64-A92D-1F48-8583-E1D70F627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2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738E6-F75D-D64B-82AD-B610742D6A98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B8CD8-ADE0-5B47-A192-2349E2019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B2C6-826F-8E48-93EC-35647A6529B6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5E924-5681-0D43-88A6-456225D48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1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597A8-AC2A-7943-9EFD-E60BC54647F8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3B54-B155-F644-9E22-99C2A8BFE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81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097E5-A6FA-9B4A-BBC8-44E6942CDE75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1667-BBE8-124C-B478-4B991020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3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09335" y="380302"/>
              <a:ext cx="3657600" cy="4724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417A2-5759-514B-ADB9-07B9761A5CD5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572FE-AE4E-B147-9AB6-9F51F8E24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84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7" name="Rectangle 6"/>
            <p:cNvSpPr/>
            <p:nvPr userDrawn="1"/>
          </p:nvSpPr>
          <p:spPr>
            <a:xfrm>
              <a:off x="1515315" y="366741"/>
              <a:ext cx="3657600" cy="4725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02005-D1D8-0E43-8AE7-214504F81740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1ACFD-DD1D-A04B-971C-F586EC4AF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68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6B65-B104-AA41-ACBA-3151841B64DE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4EAA0-5313-2D4F-AA18-23C2764BB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4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7" name="Rectangle 6"/>
            <p:cNvSpPr/>
            <p:nvPr userDrawn="1"/>
          </p:nvSpPr>
          <p:spPr>
            <a:xfrm>
              <a:off x="1509658" y="379947"/>
              <a:ext cx="3657600" cy="4723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7BF7-41DA-0449-837C-9C41D1F74D2E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AB44B-A6B5-D34A-8CFE-ED834933F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4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8C132-69B4-E84A-BD09-B9A6BF60A880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60395-D092-0248-9183-BE4ECDB72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8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7A34E-1DCA-5543-8A09-92941C8A23C6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24472-8132-7D45-BEF8-A72C4DB13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93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1F489-DEE4-8241-B157-C49797B1D797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31A97-41F9-9747-9DF3-A4955430C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3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30FEC74-F248-F048-88FC-0CBEDAE99411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ockwell" charset="0"/>
              </a:defRPr>
            </a:lvl1pPr>
          </a:lstStyle>
          <a:p>
            <a:pPr>
              <a:defRPr/>
            </a:pPr>
            <a:fld id="{FEF66ADD-A69A-DD4E-8B7E-2F2889CD6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68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B3D8-2CD4-5044-9B96-C17A7431F473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D0B52-9484-DB43-B79B-4920C1E9C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5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84183-B2FB-CF4F-A0A5-3631DAB86D7C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AEE73-AFB6-474F-8B64-99921203B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7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18556" y="369439"/>
              <a:ext cx="3657600" cy="472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2F37A-929B-E344-AE31-DA4AD3467E5F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A657B-2EA5-F146-91EE-ECB41EA1B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0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70E39-4CF9-EA46-90D0-DB747095C365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CF050-4786-1E4F-A76A-CCBA7AE3C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9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8ED75-1199-E541-91F5-49822D555E19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767C1-A5AE-7643-8E6F-2CE6573A5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1E9EF-4B3D-4E49-A88C-F3714CC2B67B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7EDA2-1725-064B-BA7D-AB14CA05A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Rockwell" charset="0"/>
              </a:defRPr>
            </a:lvl1pPr>
          </a:lstStyle>
          <a:p>
            <a:pPr>
              <a:defRPr/>
            </a:pPr>
            <a:fld id="{705B7E6A-284F-9648-B152-166AB8FF02C4}" type="datetime1">
              <a:rPr lang="en-US"/>
              <a:pPr>
                <a:defRPr/>
              </a:pPr>
              <a:t>8/27/19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3350" y="6305550"/>
            <a:ext cx="3717925" cy="2587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Rockwel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3" r:id="rId2"/>
    <p:sldLayoutId id="2147483882" r:id="rId3"/>
    <p:sldLayoutId id="2147483883" r:id="rId4"/>
    <p:sldLayoutId id="2147483884" r:id="rId5"/>
    <p:sldLayoutId id="2147483885" r:id="rId6"/>
    <p:sldLayoutId id="2147483874" r:id="rId7"/>
    <p:sldLayoutId id="2147483886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AF0C0C"/>
          </a:solidFill>
          <a:latin typeface="+mj-lt"/>
          <a:ea typeface="ＭＳ Ｐゴシック" pitchFamily="92" charset="-128"/>
          <a:cs typeface="ＭＳ Ｐゴシック" pitchFamily="9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pitchFamily="92" charset="0"/>
          <a:ea typeface="ＭＳ Ｐゴシック" pitchFamily="92" charset="-128"/>
          <a:cs typeface="ＭＳ Ｐゴシック" pitchFamily="92" charset="-128"/>
        </a:defRPr>
      </a:lvl9pPr>
    </p:titleStyle>
    <p:bodyStyle>
      <a:lvl1pPr marL="463550" indent="-463550" algn="l" rtl="0" eaLnBrk="0" fontAlgn="base" hangingPunct="0">
        <a:spcBef>
          <a:spcPts val="2000"/>
        </a:spcBef>
        <a:spcAft>
          <a:spcPct val="0"/>
        </a:spcAft>
        <a:buSzPct val="90000"/>
        <a:buBlip>
          <a:blip r:embed="rId22"/>
        </a:buBlip>
        <a:defRPr sz="2400" kern="1200">
          <a:solidFill>
            <a:schemeClr val="tx1"/>
          </a:solidFill>
          <a:latin typeface="+mn-lt"/>
          <a:ea typeface="ＭＳ Ｐゴシック" pitchFamily="92" charset="-128"/>
          <a:cs typeface="ＭＳ Ｐゴシック" pitchFamily="92" charset="-128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3"/>
        </a:buBlip>
        <a:defRPr sz="22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2pPr>
      <a:lvl3pPr marL="1255713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3pPr>
      <a:lvl4pPr marL="1597025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4pPr>
      <a:lvl5pPr marL="1938338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0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/>
          </p:nvPr>
        </p:nvSpPr>
        <p:spPr>
          <a:xfrm>
            <a:off x="2324100" y="3714033"/>
            <a:ext cx="5715000" cy="60700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Recording the Beatles</a:t>
            </a:r>
          </a:p>
        </p:txBody>
      </p:sp>
      <p:sp>
        <p:nvSpPr>
          <p:cNvPr id="22530" name="Subtitle 2"/>
          <p:cNvSpPr>
            <a:spLocks noGrp="1"/>
          </p:cNvSpPr>
          <p:nvPr>
            <p:ph type="subTitle" idx="1"/>
          </p:nvPr>
        </p:nvSpPr>
        <p:spPr>
          <a:xfrm>
            <a:off x="1981200" y="3030272"/>
            <a:ext cx="2057400" cy="5064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Music 1104</a:t>
            </a:r>
            <a:endParaRPr lang="en-US" sz="28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ubtitle 2"/>
          <p:cNvSpPr txBox="1">
            <a:spLocks/>
          </p:cNvSpPr>
          <p:nvPr/>
        </p:nvSpPr>
        <p:spPr bwMode="auto">
          <a:xfrm>
            <a:off x="5181600" y="5638800"/>
            <a:ext cx="3505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4572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ts val="2600"/>
              </a:lnSpc>
              <a:buSzPct val="90000"/>
            </a:pPr>
            <a:r>
              <a:rPr lang="en-US" sz="2200" dirty="0">
                <a:latin typeface="Goudy Old Style" charset="0"/>
              </a:rPr>
              <a:t>Professor Mountain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519F1326-1756-844F-8A0F-FA786800ADDD}"/>
              </a:ext>
            </a:extLst>
          </p:cNvPr>
          <p:cNvSpPr txBox="1">
            <a:spLocks/>
          </p:cNvSpPr>
          <p:nvPr/>
        </p:nvSpPr>
        <p:spPr bwMode="auto">
          <a:xfrm>
            <a:off x="2401614" y="4955039"/>
            <a:ext cx="6248400" cy="5064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45720" bIns="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92" charset="-128"/>
                <a:cs typeface="+mn-cs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92" charset="-128"/>
                <a:cs typeface="+mn-cs"/>
              </a:defRPr>
            </a:lvl3pPr>
            <a:lvl4pPr marL="1371600" indent="0" algn="ctr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92" charset="-128"/>
                <a:cs typeface="+mn-cs"/>
              </a:defRPr>
            </a:lvl4pPr>
            <a:lvl5pPr marL="1828800" indent="0" algn="ctr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92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800" dirty="0">
                <a:latin typeface="Goudy Old Style" charset="0"/>
                <a:ea typeface="ＭＳ Ｐゴシック" charset="0"/>
                <a:cs typeface="ＭＳ Ｐゴシック" charset="0"/>
              </a:rPr>
              <a:t>Week 01-01  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EC326A-5571-6C45-A196-40EE98256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02" y="4025161"/>
            <a:ext cx="8128000" cy="95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846E11-59A0-9540-B75F-CBC104D7D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090"/>
            <a:ext cx="8890000" cy="952500"/>
          </a:xfrm>
          <a:prstGeom prst="rect">
            <a:avLst/>
          </a:prstGeom>
        </p:spPr>
      </p:pic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914401" y="152400"/>
            <a:ext cx="7010400" cy="662481"/>
          </a:xfrm>
        </p:spPr>
        <p:txBody>
          <a:bodyPr/>
          <a:lstStyle/>
          <a:p>
            <a:r>
              <a:rPr lang="en-US" sz="4000" dirty="0">
                <a:latin typeface="Goudy Old Style" charset="0"/>
                <a:ea typeface="ＭＳ Ｐゴシック" charset="0"/>
                <a:cs typeface="ＭＳ Ｐゴシック" charset="0"/>
              </a:rPr>
              <a:t>Schedule - </a:t>
            </a: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weeks 4-5</a:t>
            </a:r>
            <a:endParaRPr lang="en-US" sz="40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95400" y="3269210"/>
            <a:ext cx="276159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4</a:t>
            </a:r>
            <a:r>
              <a:rPr lang="en-US" sz="1800" dirty="0">
                <a:latin typeface="Goudy Old Style" charset="0"/>
              </a:rPr>
              <a:t>	Please Please 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05B56A-F94F-6441-839E-7B0B4FA4D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152059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1CB185A4-1790-3C4F-AA0D-0EE8C7C2F91B}"/>
              </a:ext>
            </a:extLst>
          </p:cNvPr>
          <p:cNvSpPr txBox="1">
            <a:spLocks/>
          </p:cNvSpPr>
          <p:nvPr/>
        </p:nvSpPr>
        <p:spPr bwMode="auto">
          <a:xfrm>
            <a:off x="5084382" y="3258699"/>
            <a:ext cx="1901766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dirty="0">
                <a:latin typeface="Goudy Old Style" charset="0"/>
              </a:rPr>
              <a:t>With the Beatles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F1DB42-A4BC-EE48-805C-A40C02BC2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702" y="1131887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C0E9A70-0333-F143-B1F3-7EF3A67A9D16}"/>
              </a:ext>
            </a:extLst>
          </p:cNvPr>
          <p:cNvSpPr txBox="1">
            <a:spLocks/>
          </p:cNvSpPr>
          <p:nvPr/>
        </p:nvSpPr>
        <p:spPr bwMode="auto">
          <a:xfrm>
            <a:off x="1424151" y="5896016"/>
            <a:ext cx="3633679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5</a:t>
            </a:r>
            <a:r>
              <a:rPr lang="en-US" sz="1800" dirty="0">
                <a:latin typeface="Goudy Old Style" charset="0"/>
              </a:rPr>
              <a:t>	         A Hard Day’s Night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6200533-18A1-A242-895A-A019EFE6F0CD}"/>
              </a:ext>
            </a:extLst>
          </p:cNvPr>
          <p:cNvSpPr txBox="1">
            <a:spLocks/>
          </p:cNvSpPr>
          <p:nvPr/>
        </p:nvSpPr>
        <p:spPr bwMode="auto">
          <a:xfrm>
            <a:off x="6136125" y="5894428"/>
            <a:ext cx="1901766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dirty="0">
                <a:latin typeface="Goudy Old Style" charset="0"/>
              </a:rPr>
              <a:t>Beatles for Sale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69D73A-CD4F-214D-A47C-D4A2CF8E3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769" y="3681576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62EF7-BC86-1F44-9591-6ACE709F8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125" y="3681576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82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build="p"/>
      <p:bldP spid="17" grpId="0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F2B424-F9AE-FD45-94B9-E82E586A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3874212"/>
            <a:ext cx="88900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30472A-2448-044A-9BA3-CF7C1426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719"/>
            <a:ext cx="9144000" cy="9525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66800" y="3269210"/>
            <a:ext cx="299019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6</a:t>
            </a:r>
            <a:r>
              <a:rPr lang="en-US" sz="1800" dirty="0">
                <a:latin typeface="Goudy Old Style" charset="0"/>
              </a:rPr>
              <a:t>	Help!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05B56A-F94F-6441-839E-7B0B4FA4D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088" y="1112865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1CB185A4-1790-3C4F-AA0D-0EE8C7C2F91B}"/>
              </a:ext>
            </a:extLst>
          </p:cNvPr>
          <p:cNvSpPr txBox="1">
            <a:spLocks/>
          </p:cNvSpPr>
          <p:nvPr/>
        </p:nvSpPr>
        <p:spPr bwMode="auto">
          <a:xfrm>
            <a:off x="4721775" y="3258699"/>
            <a:ext cx="2059191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dirty="0">
                <a:latin typeface="Goudy Old Style" charset="0"/>
              </a:rPr>
              <a:t>Rubber Soul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F1DB42-A4BC-EE48-805C-A40C02BC2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133" y="1086506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C0E9A70-0333-F143-B1F3-7EF3A67A9D16}"/>
              </a:ext>
            </a:extLst>
          </p:cNvPr>
          <p:cNvSpPr txBox="1">
            <a:spLocks/>
          </p:cNvSpPr>
          <p:nvPr/>
        </p:nvSpPr>
        <p:spPr bwMode="auto">
          <a:xfrm>
            <a:off x="2286000" y="5811837"/>
            <a:ext cx="3208659" cy="3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7</a:t>
            </a:r>
            <a:r>
              <a:rPr lang="en-US" sz="1800" dirty="0">
                <a:latin typeface="Goudy Old Style" charset="0"/>
              </a:rPr>
              <a:t>	Revolver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69D73A-CD4F-214D-A47C-D4A2CF8E3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655492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94E3FC1-9946-624D-B97B-7AAA2886319C}"/>
              </a:ext>
            </a:extLst>
          </p:cNvPr>
          <p:cNvSpPr txBox="1">
            <a:spLocks/>
          </p:cNvSpPr>
          <p:nvPr/>
        </p:nvSpPr>
        <p:spPr bwMode="auto">
          <a:xfrm>
            <a:off x="935421" y="171997"/>
            <a:ext cx="7010400" cy="6624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AF0C0C"/>
                </a:solidFill>
                <a:latin typeface="+mj-lt"/>
                <a:ea typeface="ＭＳ Ｐゴシック" pitchFamily="92" charset="-128"/>
                <a:cs typeface="ＭＳ Ｐゴシック" pitchFamily="9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9pPr>
          </a:lstStyle>
          <a:p>
            <a:pPr defTabSz="914400"/>
            <a:r>
              <a:rPr lang="en-US" sz="4000" dirty="0">
                <a:latin typeface="Goudy Old Style" charset="0"/>
                <a:ea typeface="ＭＳ Ｐゴシック" charset="0"/>
                <a:cs typeface="ＭＳ Ｐゴシック" charset="0"/>
              </a:rPr>
              <a:t>Schedule - </a:t>
            </a: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weeks 6-9</a:t>
            </a:r>
            <a:endParaRPr lang="en-US" sz="40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build="p"/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743200" y="4724400"/>
            <a:ext cx="394532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9</a:t>
            </a:r>
            <a:r>
              <a:rPr lang="en-US" sz="1800" dirty="0">
                <a:latin typeface="Goudy Old Style" charset="0"/>
              </a:rPr>
              <a:t>	FALL BREAK / MIDTERM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94E3FC1-9946-624D-B97B-7AAA2886319C}"/>
              </a:ext>
            </a:extLst>
          </p:cNvPr>
          <p:cNvSpPr txBox="1">
            <a:spLocks/>
          </p:cNvSpPr>
          <p:nvPr/>
        </p:nvSpPr>
        <p:spPr bwMode="auto">
          <a:xfrm>
            <a:off x="935421" y="171997"/>
            <a:ext cx="7010400" cy="6624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AF0C0C"/>
                </a:solidFill>
                <a:latin typeface="+mj-lt"/>
                <a:ea typeface="ＭＳ Ｐゴシック" pitchFamily="92" charset="-128"/>
                <a:cs typeface="ＭＳ Ｐゴシック" pitchFamily="9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9pPr>
          </a:lstStyle>
          <a:p>
            <a:pPr defTabSz="914400"/>
            <a:r>
              <a:rPr lang="en-US" sz="4000" dirty="0">
                <a:latin typeface="Goudy Old Style" charset="0"/>
                <a:ea typeface="ＭＳ Ｐゴシック" charset="0"/>
                <a:cs typeface="ＭＳ Ｐゴシック" charset="0"/>
              </a:rPr>
              <a:t>Schedule - </a:t>
            </a: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weeks 08-09</a:t>
            </a:r>
            <a:endParaRPr lang="en-US" sz="40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65D308-2929-AE4F-A1DA-98843144B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76"/>
            <a:ext cx="9144000" cy="9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49A97B-05CD-5846-A941-10FD79894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621" y="932985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E2DFF06E-B6E2-0B40-9745-C063556AC4DB}"/>
              </a:ext>
            </a:extLst>
          </p:cNvPr>
          <p:cNvSpPr txBox="1">
            <a:spLocks/>
          </p:cNvSpPr>
          <p:nvPr/>
        </p:nvSpPr>
        <p:spPr bwMode="auto">
          <a:xfrm>
            <a:off x="2428329" y="3175397"/>
            <a:ext cx="4810671" cy="3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8</a:t>
            </a:r>
            <a:r>
              <a:rPr lang="en-US" sz="1800" dirty="0">
                <a:latin typeface="Goudy Old Style" charset="0"/>
              </a:rPr>
              <a:t>	Sgt. Pepper’s Lonely Hearts Club Band</a:t>
            </a:r>
          </a:p>
        </p:txBody>
      </p:sp>
    </p:spTree>
    <p:extLst>
      <p:ext uri="{BB962C8B-B14F-4D97-AF65-F5344CB8AC3E}">
        <p14:creationId xmlns:p14="http://schemas.microsoft.com/office/powerpoint/2010/main" val="198000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3BC081-F48D-014E-89AE-18850E14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37" y="4076700"/>
            <a:ext cx="8890000" cy="9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C224DA-A75D-9044-A6F2-BDC6DFA11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876"/>
            <a:ext cx="9144000" cy="9525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66800" y="3269210"/>
            <a:ext cx="359602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10       </a:t>
            </a:r>
            <a:r>
              <a:rPr lang="en-US" sz="1800" dirty="0">
                <a:latin typeface="Goudy Old Style" charset="0"/>
              </a:rPr>
              <a:t>Magical Mystery Tour 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05B56A-F94F-6441-839E-7B0B4FA4D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634910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F1DB42-A4BC-EE48-805C-A40C02BC2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662" y="3634910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C0E9A70-0333-F143-B1F3-7EF3A67A9D16}"/>
              </a:ext>
            </a:extLst>
          </p:cNvPr>
          <p:cNvSpPr txBox="1">
            <a:spLocks/>
          </p:cNvSpPr>
          <p:nvPr/>
        </p:nvSpPr>
        <p:spPr bwMode="auto">
          <a:xfrm>
            <a:off x="1828800" y="5781676"/>
            <a:ext cx="3229141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11</a:t>
            </a:r>
            <a:r>
              <a:rPr lang="en-US" sz="1800" dirty="0">
                <a:latin typeface="Goudy Old Style" charset="0"/>
              </a:rPr>
              <a:t>	The White Album</a:t>
            </a:r>
          </a:p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endParaRPr lang="en-US" sz="1800" dirty="0">
              <a:latin typeface="Goudy Old Style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62EF7-BC86-1F44-9591-6ACE709F8B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149" y="1122937"/>
            <a:ext cx="2018543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94E3FC1-9946-624D-B97B-7AAA2886319C}"/>
              </a:ext>
            </a:extLst>
          </p:cNvPr>
          <p:cNvSpPr txBox="1">
            <a:spLocks/>
          </p:cNvSpPr>
          <p:nvPr/>
        </p:nvSpPr>
        <p:spPr bwMode="auto">
          <a:xfrm>
            <a:off x="935421" y="171997"/>
            <a:ext cx="7010400" cy="6624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AF0C0C"/>
                </a:solidFill>
                <a:latin typeface="+mj-lt"/>
                <a:ea typeface="ＭＳ Ｐゴシック" pitchFamily="92" charset="-128"/>
                <a:cs typeface="ＭＳ Ｐゴシック" pitchFamily="9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9pPr>
          </a:lstStyle>
          <a:p>
            <a:pPr defTabSz="914400"/>
            <a:r>
              <a:rPr lang="en-US" sz="4000" dirty="0">
                <a:latin typeface="Goudy Old Style" charset="0"/>
                <a:ea typeface="ＭＳ Ｐゴシック" charset="0"/>
                <a:cs typeface="ＭＳ Ｐゴシック" charset="0"/>
              </a:rPr>
              <a:t>Schedule - </a:t>
            </a: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weeks 10-12</a:t>
            </a:r>
            <a:endParaRPr lang="en-US" sz="40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C638FB33-34DF-C04D-BF48-6897CAB6F590}"/>
              </a:ext>
            </a:extLst>
          </p:cNvPr>
          <p:cNvSpPr txBox="1">
            <a:spLocks/>
          </p:cNvSpPr>
          <p:nvPr/>
        </p:nvSpPr>
        <p:spPr bwMode="auto">
          <a:xfrm>
            <a:off x="5181600" y="5782660"/>
            <a:ext cx="3657600" cy="54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12 </a:t>
            </a:r>
            <a:r>
              <a:rPr lang="en-US" sz="1800" dirty="0">
                <a:latin typeface="Goudy Old Style" charset="0"/>
              </a:rPr>
              <a:t>Singles: Lady Madonna, Hey Jude; Writing Assignment</a:t>
            </a:r>
          </a:p>
        </p:txBody>
      </p:sp>
    </p:spTree>
    <p:extLst>
      <p:ext uri="{BB962C8B-B14F-4D97-AF65-F5344CB8AC3E}">
        <p14:creationId xmlns:p14="http://schemas.microsoft.com/office/powerpoint/2010/main" val="223653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7" grpId="0" build="p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365E91-E3C2-BB46-8B8E-7CA2F1D5E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3" y="1447800"/>
            <a:ext cx="9144000" cy="9525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19200" y="3320859"/>
            <a:ext cx="3218794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13, 14</a:t>
            </a:r>
            <a:r>
              <a:rPr lang="en-US" sz="1800" dirty="0">
                <a:latin typeface="Goudy Old Style" charset="0"/>
              </a:rPr>
              <a:t>    Abbey Road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05B56A-F94F-6441-839E-7B0B4FA4D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962" y="1170645"/>
            <a:ext cx="2005418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C0E9A70-0333-F143-B1F3-7EF3A67A9D16}"/>
              </a:ext>
            </a:extLst>
          </p:cNvPr>
          <p:cNvSpPr txBox="1">
            <a:spLocks/>
          </p:cNvSpPr>
          <p:nvPr/>
        </p:nvSpPr>
        <p:spPr bwMode="auto">
          <a:xfrm>
            <a:off x="3433533" y="4518793"/>
            <a:ext cx="3179739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Thanksgiving Break</a:t>
            </a:r>
            <a:endParaRPr lang="en-US" sz="1800" dirty="0">
              <a:latin typeface="Goudy Old Style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94E3FC1-9946-624D-B97B-7AAA2886319C}"/>
              </a:ext>
            </a:extLst>
          </p:cNvPr>
          <p:cNvSpPr txBox="1">
            <a:spLocks/>
          </p:cNvSpPr>
          <p:nvPr/>
        </p:nvSpPr>
        <p:spPr bwMode="auto">
          <a:xfrm>
            <a:off x="935421" y="171997"/>
            <a:ext cx="7010400" cy="6624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AF0C0C"/>
                </a:solidFill>
                <a:latin typeface="+mj-lt"/>
                <a:ea typeface="ＭＳ Ｐゴシック" pitchFamily="92" charset="-128"/>
                <a:cs typeface="ＭＳ Ｐゴシック" pitchFamily="9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9pPr>
          </a:lstStyle>
          <a:p>
            <a:pPr defTabSz="914400"/>
            <a:r>
              <a:rPr lang="en-US" sz="4000" dirty="0">
                <a:latin typeface="Goudy Old Style" charset="0"/>
                <a:ea typeface="ＭＳ Ｐゴシック" charset="0"/>
                <a:cs typeface="ＭＳ Ｐゴシック" charset="0"/>
              </a:rPr>
              <a:t>Schedule - </a:t>
            </a: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weeks 13-14</a:t>
            </a:r>
            <a:endParaRPr lang="en-US" sz="40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D592F0-AB4F-1249-92DD-849513C43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012" y="1141030"/>
            <a:ext cx="1977203" cy="1977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7EDD89B-EA17-A043-82DA-8AE8C68EBB56}"/>
              </a:ext>
            </a:extLst>
          </p:cNvPr>
          <p:cNvSpPr txBox="1">
            <a:spLocks/>
          </p:cNvSpPr>
          <p:nvPr/>
        </p:nvSpPr>
        <p:spPr bwMode="auto">
          <a:xfrm>
            <a:off x="5105400" y="3320859"/>
            <a:ext cx="3218794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14</a:t>
            </a:r>
            <a:r>
              <a:rPr lang="en-US" sz="1800" dirty="0">
                <a:latin typeface="Goudy Old Style" charset="0"/>
              </a:rPr>
              <a:t>	     Yellow Submarine </a:t>
            </a:r>
          </a:p>
        </p:txBody>
      </p:sp>
    </p:spTree>
    <p:extLst>
      <p:ext uri="{BB962C8B-B14F-4D97-AF65-F5344CB8AC3E}">
        <p14:creationId xmlns:p14="http://schemas.microsoft.com/office/powerpoint/2010/main" val="417864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7" grpId="0" build="p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EFA0FC-AC5E-1649-899B-2D0B63D5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" y="1575594"/>
            <a:ext cx="9144000" cy="9525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C0E9A70-0333-F143-B1F3-7EF3A67A9D16}"/>
              </a:ext>
            </a:extLst>
          </p:cNvPr>
          <p:cNvSpPr txBox="1">
            <a:spLocks/>
          </p:cNvSpPr>
          <p:nvPr/>
        </p:nvSpPr>
        <p:spPr bwMode="auto">
          <a:xfrm>
            <a:off x="1524000" y="3400097"/>
            <a:ext cx="2567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15</a:t>
            </a:r>
            <a:r>
              <a:rPr lang="en-US" sz="1800" dirty="0">
                <a:latin typeface="Goudy Old Style" charset="0"/>
              </a:rPr>
              <a:t>	      Let it 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69D73A-CD4F-214D-A47C-D4A2CF8E3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621" y="1143000"/>
            <a:ext cx="2032000" cy="203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94E3FC1-9946-624D-B97B-7AAA2886319C}"/>
              </a:ext>
            </a:extLst>
          </p:cNvPr>
          <p:cNvSpPr txBox="1">
            <a:spLocks/>
          </p:cNvSpPr>
          <p:nvPr/>
        </p:nvSpPr>
        <p:spPr bwMode="auto">
          <a:xfrm>
            <a:off x="935421" y="171997"/>
            <a:ext cx="7010400" cy="6624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AF0C0C"/>
                </a:solidFill>
                <a:latin typeface="+mj-lt"/>
                <a:ea typeface="ＭＳ Ｐゴシック" pitchFamily="92" charset="-128"/>
                <a:cs typeface="ＭＳ Ｐゴシック" pitchFamily="9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9pPr>
          </a:lstStyle>
          <a:p>
            <a:pPr defTabSz="914400"/>
            <a:r>
              <a:rPr lang="en-US" sz="4000" dirty="0">
                <a:latin typeface="Goudy Old Style" charset="0"/>
                <a:ea typeface="ＭＳ Ｐゴシック" charset="0"/>
                <a:cs typeface="ＭＳ Ｐゴシック" charset="0"/>
              </a:rPr>
              <a:t>Schedule - </a:t>
            </a: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weeks 15-16</a:t>
            </a:r>
            <a:endParaRPr lang="en-US" sz="40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283F4A4-4C49-554C-A065-46AC2E871207}"/>
              </a:ext>
            </a:extLst>
          </p:cNvPr>
          <p:cNvSpPr txBox="1">
            <a:spLocks/>
          </p:cNvSpPr>
          <p:nvPr/>
        </p:nvSpPr>
        <p:spPr bwMode="auto">
          <a:xfrm>
            <a:off x="3288425" y="4724400"/>
            <a:ext cx="2567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16   </a:t>
            </a:r>
            <a:r>
              <a:rPr lang="en-US" sz="1800" dirty="0">
                <a:latin typeface="Goudy Old Style" charset="0"/>
              </a:rPr>
              <a:t>FINAL EXAM</a:t>
            </a:r>
          </a:p>
        </p:txBody>
      </p:sp>
    </p:spTree>
    <p:extLst>
      <p:ext uri="{BB962C8B-B14F-4D97-AF65-F5344CB8AC3E}">
        <p14:creationId xmlns:p14="http://schemas.microsoft.com/office/powerpoint/2010/main" val="4280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Assignment for Thursday</a:t>
            </a:r>
            <a:endParaRPr lang="en-US" sz="4800" dirty="0">
              <a:solidFill>
                <a:srgbClr val="AF0C0C"/>
              </a:solidFill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2711F2-BB45-9F4A-97E3-98D8EF394A4E}"/>
              </a:ext>
            </a:extLst>
          </p:cNvPr>
          <p:cNvSpPr/>
          <p:nvPr/>
        </p:nvSpPr>
        <p:spPr>
          <a:xfrm>
            <a:off x="1256506" y="1295400"/>
            <a:ext cx="6744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Available at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tobymountain.com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/teaching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if necessary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58CB46-B5A0-0349-8912-A8DE31626194}"/>
              </a:ext>
            </a:extLst>
          </p:cNvPr>
          <p:cNvSpPr/>
          <p:nvPr/>
        </p:nvSpPr>
        <p:spPr>
          <a:xfrm>
            <a:off x="1466193" y="2417986"/>
            <a:ext cx="7313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Read “McCartney Interview” p. 6-15 from Lewison textbook “The Complete Beatles Recording Sessions”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FD5A12-BDC1-1B46-8533-FB8DFE2A9191}"/>
              </a:ext>
            </a:extLst>
          </p:cNvPr>
          <p:cNvSpPr/>
          <p:nvPr/>
        </p:nvSpPr>
        <p:spPr>
          <a:xfrm>
            <a:off x="1447800" y="3374859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Listen to these songs (at least </a:t>
            </a:r>
            <a:r>
              <a:rPr lang="en-US">
                <a:latin typeface="Times New Roman" panose="02020603050405020304" pitchFamily="18" charset="0"/>
              </a:rPr>
              <a:t>2x each):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F882802-EB82-E647-84E2-E3EFF1534ED4}"/>
              </a:ext>
            </a:extLst>
          </p:cNvPr>
          <p:cNvSpPr/>
          <p:nvPr/>
        </p:nvSpPr>
        <p:spPr>
          <a:xfrm>
            <a:off x="1447800" y="3962400"/>
            <a:ext cx="6780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I Want to Hold Your Hand” • “I’ll Follow the Sun” • “A Day in the Life” • “Abbey Road Medley” • “Get Back”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2711F2-BB45-9F4A-97E3-98D8EF394A4E}"/>
              </a:ext>
            </a:extLst>
          </p:cNvPr>
          <p:cNvSpPr/>
          <p:nvPr/>
        </p:nvSpPr>
        <p:spPr>
          <a:xfrm>
            <a:off x="1256506" y="1295400"/>
            <a:ext cx="6744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were records made in 1962 compared to today?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58CB46-B5A0-0349-8912-A8DE31626194}"/>
              </a:ext>
            </a:extLst>
          </p:cNvPr>
          <p:cNvSpPr/>
          <p:nvPr/>
        </p:nvSpPr>
        <p:spPr>
          <a:xfrm>
            <a:off x="1466193" y="2417986"/>
            <a:ext cx="5010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Differences in equipment?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8FD5A12-BDC1-1B46-8533-FB8DFE2A9191}"/>
              </a:ext>
            </a:extLst>
          </p:cNvPr>
          <p:cNvSpPr/>
          <p:nvPr/>
        </p:nvSpPr>
        <p:spPr>
          <a:xfrm>
            <a:off x="1447800" y="3227465"/>
            <a:ext cx="5010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Differences in recording process?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F882802-EB82-E647-84E2-E3EFF1534ED4}"/>
              </a:ext>
            </a:extLst>
          </p:cNvPr>
          <p:cNvSpPr/>
          <p:nvPr/>
        </p:nvSpPr>
        <p:spPr>
          <a:xfrm>
            <a:off x="1447800" y="3962400"/>
            <a:ext cx="678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Differences in mastering (preparation of  final release)?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73BA9B2-6D94-F14F-8407-DE797ACB1C99}"/>
              </a:ext>
            </a:extLst>
          </p:cNvPr>
          <p:cNvSpPr/>
          <p:nvPr/>
        </p:nvSpPr>
        <p:spPr>
          <a:xfrm>
            <a:off x="1447800" y="5024735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Differences in manufacturing/distribution?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3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Question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2711F2-BB45-9F4A-97E3-98D8EF394A4E}"/>
              </a:ext>
            </a:extLst>
          </p:cNvPr>
          <p:cNvSpPr/>
          <p:nvPr/>
        </p:nvSpPr>
        <p:spPr>
          <a:xfrm>
            <a:off x="1256506" y="1226037"/>
            <a:ext cx="6744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were records made in 1962 compared to today?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58CB46-B5A0-0349-8912-A8DE31626194}"/>
              </a:ext>
            </a:extLst>
          </p:cNvPr>
          <p:cNvSpPr/>
          <p:nvPr/>
        </p:nvSpPr>
        <p:spPr>
          <a:xfrm>
            <a:off x="2218996" y="1824335"/>
            <a:ext cx="6239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Differences in equipment/recording process?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D71829-A6E9-CF4D-A19D-9055BA8D6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491274"/>
            <a:ext cx="2795769" cy="41103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1E39DD-FD78-244C-8328-0FD400F51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24200"/>
            <a:ext cx="3810000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661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5193" y="177651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Question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2711F2-BB45-9F4A-97E3-98D8EF394A4E}"/>
              </a:ext>
            </a:extLst>
          </p:cNvPr>
          <p:cNvSpPr/>
          <p:nvPr/>
        </p:nvSpPr>
        <p:spPr>
          <a:xfrm>
            <a:off x="1256506" y="1295400"/>
            <a:ext cx="6744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were records made in 1962 compared to today?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F882802-EB82-E647-84E2-E3EFF1534ED4}"/>
              </a:ext>
            </a:extLst>
          </p:cNvPr>
          <p:cNvSpPr/>
          <p:nvPr/>
        </p:nvSpPr>
        <p:spPr>
          <a:xfrm>
            <a:off x="2362201" y="1994916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Differences in mastering?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67D65B-5C04-C646-B2B0-867752DC8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03" y="3073400"/>
            <a:ext cx="3505200" cy="2324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62BCB5-4C41-2D4C-90A7-C1904689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895600"/>
            <a:ext cx="3251200" cy="2501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95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85800" y="1828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Classroom: B-120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5800" y="329184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Prof. Toby Mountain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5800" y="402336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Office hours: Tues. 11:00am-1:30pm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01568" y="4754880"/>
            <a:ext cx="7604231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  <a:tabLst>
                <a:tab pos="2511425" algn="l"/>
              </a:tabLst>
            </a:pPr>
            <a:r>
              <a:rPr lang="en-US" dirty="0">
                <a:latin typeface="Goudy Old Style" charset="0"/>
              </a:rPr>
              <a:t>Syllabus and weekly assignments posted </a:t>
            </a:r>
            <a:r>
              <a:rPr lang="en-US" strike="sngStrike" dirty="0">
                <a:latin typeface="Goudy Old Style" charset="0"/>
              </a:rPr>
              <a:t>on </a:t>
            </a:r>
            <a:r>
              <a:rPr lang="en-US" strike="sngStrike" dirty="0" smtClean="0">
                <a:latin typeface="Goudy Old Style" charset="0"/>
              </a:rPr>
              <a:t>Blackboard</a:t>
            </a:r>
            <a:r>
              <a:rPr lang="en-US" dirty="0" smtClean="0">
                <a:latin typeface="Goudy Old Style" charset="0"/>
              </a:rPr>
              <a:t> at </a:t>
            </a:r>
            <a:r>
              <a:rPr lang="en-US" dirty="0" err="1" smtClean="0">
                <a:latin typeface="Goudy Old Style" charset="0"/>
              </a:rPr>
              <a:t>www.tobymountain.com</a:t>
            </a:r>
            <a:r>
              <a:rPr lang="en-US" dirty="0" smtClean="0">
                <a:latin typeface="Goudy Old Style" charset="0"/>
              </a:rPr>
              <a:t>/teaching. </a:t>
            </a:r>
            <a:endParaRPr lang="en-US" dirty="0">
              <a:latin typeface="Goudy Old Style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01568" y="57150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Introductions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324139"/>
            <a:ext cx="8191500" cy="9880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ＭＳ Ｐゴシック" pitchFamily="92" charset="-128"/>
                <a:cs typeface="ＭＳ Ｐゴシック" pitchFamily="9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Goudy Old Style" pitchFamily="92" charset="0"/>
                <a:ea typeface="ＭＳ Ｐゴシック" pitchFamily="92" charset="-128"/>
                <a:cs typeface="ＭＳ Ｐゴシック" pitchFamily="92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Recording the Beatles</a:t>
            </a:r>
            <a:endParaRPr lang="en-US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613DE607-BF2A-1446-9460-FC79EC30C0B9}"/>
              </a:ext>
            </a:extLst>
          </p:cNvPr>
          <p:cNvSpPr txBox="1">
            <a:spLocks/>
          </p:cNvSpPr>
          <p:nvPr/>
        </p:nvSpPr>
        <p:spPr bwMode="auto">
          <a:xfrm>
            <a:off x="685800" y="2560320"/>
            <a:ext cx="518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Class hours: Tues. Thurs. 9:35-10:50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752850" y="3291840"/>
            <a:ext cx="4229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 err="1" smtClean="0">
                <a:latin typeface="Goudy Old Style" charset="0"/>
              </a:rPr>
              <a:t>tm@northeasterndigital.com</a:t>
            </a:r>
            <a:endParaRPr lang="en-US" dirty="0">
              <a:latin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" grpId="0" build="p"/>
      <p:bldP spid="6" grpId="0" build="p"/>
      <p:bldP spid="7" grpId="0" build="p"/>
      <p:bldP spid="11" grpId="0" build="p"/>
      <p:bldP spid="8" grpId="0" build="p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Question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2711F2-BB45-9F4A-97E3-98D8EF394A4E}"/>
              </a:ext>
            </a:extLst>
          </p:cNvPr>
          <p:cNvSpPr/>
          <p:nvPr/>
        </p:nvSpPr>
        <p:spPr>
          <a:xfrm>
            <a:off x="1256506" y="1295400"/>
            <a:ext cx="6744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were records made in 1962 compared to today?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73BA9B2-6D94-F14F-8407-DE797ACB1C99}"/>
              </a:ext>
            </a:extLst>
          </p:cNvPr>
          <p:cNvSpPr/>
          <p:nvPr/>
        </p:nvSpPr>
        <p:spPr>
          <a:xfrm>
            <a:off x="1580753" y="19050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Differences in manufacturing/distribution?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D05C78-5BC8-DA43-AC73-BF92FED85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22" y="2819400"/>
            <a:ext cx="3009026" cy="1809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A219E9-61F1-A04A-9CC8-4D8AE8C0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81" y="2638829"/>
            <a:ext cx="38100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53EB18-691E-424C-BECF-C8D0CC0A9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817263"/>
            <a:ext cx="2778243" cy="1888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759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868363"/>
          </a:xfrm>
        </p:spPr>
        <p:txBody>
          <a:bodyPr/>
          <a:lstStyle/>
          <a:p>
            <a:pPr eaLnBrk="1" hangingPunct="1"/>
            <a:r>
              <a:rPr lang="en-US" sz="4000">
                <a:latin typeface="Goudy Old Style" charset="0"/>
                <a:ea typeface="ＭＳ Ｐゴシック" charset="0"/>
                <a:cs typeface="ＭＳ Ｐゴシック" charset="0"/>
              </a:rPr>
              <a:t>Sources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71349" y="1371600"/>
            <a:ext cx="7696200" cy="868363"/>
          </a:xfrm>
        </p:spPr>
        <p:txBody>
          <a:bodyPr/>
          <a:lstStyle/>
          <a:p>
            <a:pPr eaLnBrk="1" hangingPunct="1">
              <a:buFont typeface="Arial"/>
              <a:buChar char="•"/>
            </a:pPr>
            <a:r>
              <a:rPr lang="en-US" sz="1800" dirty="0">
                <a:latin typeface="Goudy Old Style" charset="0"/>
                <a:ea typeface="ＭＳ Ｐゴシック" charset="0"/>
                <a:cs typeface="ＭＳ Ｐゴシック" charset="0"/>
              </a:rPr>
              <a:t> “The Complete Beatles Recording Sessions” by Mark Lewisohn  (Author), Paul McCartney (Introduction), Hamlyn Publishing Group, EMI, 1988, ISBN-13: 978-0600635611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362102E-F6EC-E447-B9BC-39D6C9BA5E46}"/>
              </a:ext>
            </a:extLst>
          </p:cNvPr>
          <p:cNvSpPr txBox="1">
            <a:spLocks/>
          </p:cNvSpPr>
          <p:nvPr/>
        </p:nvSpPr>
        <p:spPr bwMode="auto">
          <a:xfrm>
            <a:off x="671349" y="5075237"/>
            <a:ext cx="7696200" cy="868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3550" indent="-463550" algn="l" rtl="0" eaLnBrk="0" fontAlgn="base" hangingPunct="0">
              <a:spcBef>
                <a:spcPts val="2000"/>
              </a:spcBef>
              <a:spcAft>
                <a:spcPct val="0"/>
              </a:spcAft>
              <a:buSzPct val="90000"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ＭＳ Ｐゴシック" pitchFamily="92" charset="-128"/>
              </a:defRPr>
            </a:lvl1pPr>
            <a:lvl2pPr marL="914400" indent="-457200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2pPr>
            <a:lvl3pPr marL="1255713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3pPr>
            <a:lvl4pPr marL="1597025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4pPr>
            <a:lvl5pPr marL="1938338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 typeface="Arial"/>
              <a:buChar char="•"/>
            </a:pPr>
            <a:r>
              <a:rPr lang="en-US" sz="1800" dirty="0">
                <a:latin typeface="Goudy Old Style" charset="0"/>
                <a:ea typeface="ＭＳ Ｐゴシック" charset="0"/>
                <a:cs typeface="ＭＳ Ｐゴシック" charset="0"/>
              </a:rPr>
              <a:t>“The Beatles: The Ultimate Recording Guide” by Allen J. Wiener, Checkmark Books, 1992, ISBN-13: 978-0816025114</a:t>
            </a:r>
          </a:p>
          <a:p>
            <a:pPr defTabSz="914400" eaLnBrk="1" hangingPunct="1">
              <a:buFont typeface="Arial"/>
              <a:buChar char="•"/>
            </a:pPr>
            <a:endParaRPr lang="en-US" sz="1800" dirty="0">
              <a:latin typeface="Goudy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364A48A-B13F-5943-B873-C332D671303B}"/>
              </a:ext>
            </a:extLst>
          </p:cNvPr>
          <p:cNvSpPr txBox="1">
            <a:spLocks/>
          </p:cNvSpPr>
          <p:nvPr/>
        </p:nvSpPr>
        <p:spPr bwMode="auto">
          <a:xfrm>
            <a:off x="671349" y="2402983"/>
            <a:ext cx="7696200" cy="7974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3550" indent="-463550" algn="l" rtl="0" eaLnBrk="0" fontAlgn="base" hangingPunct="0">
              <a:spcBef>
                <a:spcPts val="2000"/>
              </a:spcBef>
              <a:spcAft>
                <a:spcPct val="0"/>
              </a:spcAft>
              <a:buSzPct val="90000"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ＭＳ Ｐゴシック" pitchFamily="92" charset="-128"/>
              </a:defRPr>
            </a:lvl1pPr>
            <a:lvl2pPr marL="914400" indent="-457200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2pPr>
            <a:lvl3pPr marL="1255713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3pPr>
            <a:lvl4pPr marL="1597025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4pPr>
            <a:lvl5pPr marL="1938338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1800" dirty="0">
                <a:latin typeface="Goudy Old Style" charset="0"/>
                <a:ea typeface="ＭＳ Ｐゴシック" charset="0"/>
                <a:cs typeface="ＭＳ Ｐゴシック" charset="0"/>
              </a:rPr>
              <a:t>“Here, There and Everywhere: My Life Recording the Music of the Beatles” by Geoff Emerick, (2007), ISBN-13: 978-1592402694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0475827E-D6FA-B54F-8134-D0F1CD561DF8}"/>
              </a:ext>
            </a:extLst>
          </p:cNvPr>
          <p:cNvSpPr txBox="1">
            <a:spLocks/>
          </p:cNvSpPr>
          <p:nvPr/>
        </p:nvSpPr>
        <p:spPr bwMode="auto">
          <a:xfrm>
            <a:off x="671349" y="3293734"/>
            <a:ext cx="7696200" cy="868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3550" indent="-463550" algn="l" rtl="0" eaLnBrk="0" fontAlgn="base" hangingPunct="0">
              <a:spcBef>
                <a:spcPts val="2000"/>
              </a:spcBef>
              <a:spcAft>
                <a:spcPct val="0"/>
              </a:spcAft>
              <a:buSzPct val="90000"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ＭＳ Ｐゴシック" pitchFamily="92" charset="-128"/>
              </a:defRPr>
            </a:lvl1pPr>
            <a:lvl2pPr marL="914400" indent="-457200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2pPr>
            <a:lvl3pPr marL="1255713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3pPr>
            <a:lvl4pPr marL="1597025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4pPr>
            <a:lvl5pPr marL="1938338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 typeface="Arial"/>
              <a:buChar char="•"/>
            </a:pPr>
            <a:r>
              <a:rPr lang="en-US" sz="1800" dirty="0">
                <a:latin typeface="Goudy Old Style" charset="0"/>
                <a:ea typeface="ＭＳ Ｐゴシック" charset="0"/>
                <a:cs typeface="ＭＳ Ｐゴシック" charset="0"/>
              </a:rPr>
              <a:t>“All You Need is Ears” by George Martin, St. Martin's Griffin, 1994, ISBN-13: 978-0312114824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D1421BAC-2C66-D941-934E-0C06ECDB4254}"/>
              </a:ext>
            </a:extLst>
          </p:cNvPr>
          <p:cNvSpPr txBox="1">
            <a:spLocks/>
          </p:cNvSpPr>
          <p:nvPr/>
        </p:nvSpPr>
        <p:spPr bwMode="auto">
          <a:xfrm>
            <a:off x="671349" y="4184486"/>
            <a:ext cx="7696200" cy="868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3550" indent="-463550" algn="l" rtl="0" eaLnBrk="0" fontAlgn="base" hangingPunct="0">
              <a:spcBef>
                <a:spcPts val="2000"/>
              </a:spcBef>
              <a:spcAft>
                <a:spcPct val="0"/>
              </a:spcAft>
              <a:buSzPct val="90000"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ＭＳ Ｐゴシック" pitchFamily="92" charset="-128"/>
              </a:defRPr>
            </a:lvl1pPr>
            <a:lvl2pPr marL="914400" indent="-457200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2pPr>
            <a:lvl3pPr marL="1255713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3pPr>
            <a:lvl4pPr marL="1597025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4pPr>
            <a:lvl5pPr marL="1938338" indent="-341313" algn="l" rtl="0" eaLnBrk="0" fontAlgn="base" hangingPunct="0">
              <a:spcBef>
                <a:spcPts val="6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pitchFamily="92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 typeface="Arial"/>
              <a:buChar char="•"/>
            </a:pPr>
            <a:r>
              <a:rPr lang="en-US" sz="1800" dirty="0">
                <a:latin typeface="Goudy Old Style" charset="0"/>
                <a:ea typeface="ＭＳ Ｐゴシック" charset="0"/>
                <a:cs typeface="ＭＳ Ｐゴシック" charset="0"/>
              </a:rPr>
              <a:t>“Recording the Beatles” Brian </a:t>
            </a:r>
            <a:r>
              <a:rPr lang="en-US" sz="1800" dirty="0" err="1">
                <a:latin typeface="Goudy Old Style" charset="0"/>
                <a:ea typeface="ＭＳ Ｐゴシック" charset="0"/>
                <a:cs typeface="ＭＳ Ｐゴシック" charset="0"/>
              </a:rPr>
              <a:t>Kehew</a:t>
            </a:r>
            <a:r>
              <a:rPr lang="en-US" sz="1800" dirty="0">
                <a:latin typeface="Goudy Old Style" charset="0"/>
                <a:ea typeface="ＭＳ Ｐゴシック" charset="0"/>
                <a:cs typeface="ＭＳ Ｐゴシック" charset="0"/>
              </a:rPr>
              <a:t>, Kevin Ryan, </a:t>
            </a:r>
            <a:r>
              <a:rPr lang="en-US" sz="1800" dirty="0" err="1">
                <a:latin typeface="Goudy Old Style" charset="0"/>
                <a:ea typeface="ＭＳ Ｐゴシック" charset="0"/>
                <a:cs typeface="ＭＳ Ｐゴシック" charset="0"/>
              </a:rPr>
              <a:t>Curvebender</a:t>
            </a:r>
            <a:r>
              <a:rPr lang="en-US" sz="1800" dirty="0">
                <a:latin typeface="Goudy Old Style" charset="0"/>
                <a:ea typeface="ＭＳ Ｐゴシック" charset="0"/>
                <a:cs typeface="ＭＳ Ｐゴシック" charset="0"/>
              </a:rPr>
              <a:t> Publishing; First Edition edition (2006), ISBN-13: 978-0978520007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10" grpId="0" build="p"/>
      <p:bldP spid="11" grpId="0" build="p"/>
      <p:bldP spid="12" grpId="0" build="p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Requirements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272494" y="1970234"/>
            <a:ext cx="282128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Weekly listening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272494" y="5528161"/>
            <a:ext cx="6174611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Final Exam 30%, Midterm Exam 25%, </a:t>
            </a:r>
            <a:br>
              <a:rPr lang="en-US" dirty="0">
                <a:latin typeface="Goudy Old Style" charset="0"/>
              </a:rPr>
            </a:br>
            <a:r>
              <a:rPr lang="en-US" dirty="0">
                <a:latin typeface="Goudy Old Style" charset="0"/>
              </a:rPr>
              <a:t>4 Unannounced Quizzes 20%, Writing Assignment 15%, Class Participation 10%.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272494" y="4546414"/>
            <a:ext cx="6580835" cy="79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Active class participation – important to boost your grade</a:t>
            </a:r>
          </a:p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endParaRPr lang="en-US" dirty="0">
              <a:latin typeface="Goudy Old Style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272494" y="3258324"/>
            <a:ext cx="658083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Writing Assignment: short paper (1,000 words)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2494" y="1326189"/>
            <a:ext cx="3600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Weekly readings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EDDA583B-72CC-E049-8452-56E511E553AD}"/>
              </a:ext>
            </a:extLst>
          </p:cNvPr>
          <p:cNvSpPr txBox="1">
            <a:spLocks/>
          </p:cNvSpPr>
          <p:nvPr/>
        </p:nvSpPr>
        <p:spPr bwMode="auto">
          <a:xfrm>
            <a:off x="1272494" y="2614279"/>
            <a:ext cx="703330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4 unannounced quizzes (based on reading/listening)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32F3019-45F5-0844-AF9E-12C106F0441D}"/>
              </a:ext>
            </a:extLst>
          </p:cNvPr>
          <p:cNvSpPr txBox="1">
            <a:spLocks/>
          </p:cNvSpPr>
          <p:nvPr/>
        </p:nvSpPr>
        <p:spPr bwMode="auto">
          <a:xfrm>
            <a:off x="1272494" y="3902369"/>
            <a:ext cx="406623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dirty="0">
                <a:latin typeface="Goudy Old Style" charset="0"/>
              </a:rPr>
              <a:t>Midterm / Final Exam</a:t>
            </a:r>
          </a:p>
        </p:txBody>
      </p:sp>
    </p:spTree>
    <p:extLst>
      <p:ext uri="{BB962C8B-B14F-4D97-AF65-F5344CB8AC3E}">
        <p14:creationId xmlns:p14="http://schemas.microsoft.com/office/powerpoint/2010/main" val="121320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1" grpId="0" build="p"/>
      <p:bldP spid="7" grpId="0" build="p"/>
      <p:bldP spid="8" grpId="0" build="p"/>
      <p:bldP spid="9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Readings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19600" y="1905000"/>
            <a:ext cx="449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“The Complete Beatles Recording Sessions”</a:t>
            </a:r>
            <a:endParaRPr lang="en-US" altLang="ja-JP" sz="2200" b="1" dirty="0">
              <a:latin typeface="Goudy Old Style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Mark Lewisohn</a:t>
            </a:r>
          </a:p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Hamlyn Publishing, EMI</a:t>
            </a:r>
          </a:p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2018</a:t>
            </a:r>
          </a:p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ISBN-13: 978-0600635611</a:t>
            </a:r>
          </a:p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Goudy Old Style" charset="0"/>
              </a:rPr>
              <a:t>Required</a:t>
            </a:r>
            <a:endParaRPr lang="en-US" sz="2200" dirty="0">
              <a:latin typeface="Goudy Old Style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9E2473-9E17-A848-BB3C-B53EC6779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3810000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3613" cy="6397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Readings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267200" y="1409700"/>
            <a:ext cx="434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“Here, There and Everywhere: My Life Recording the Music of the Beatles”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256690" y="4688928"/>
            <a:ext cx="449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Goudy Old Style" charset="0"/>
              </a:rPr>
              <a:t>Not required </a:t>
            </a:r>
            <a:r>
              <a:rPr lang="en-US" sz="2200" dirty="0">
                <a:latin typeface="Goudy Old Style" charset="0"/>
              </a:rPr>
              <a:t>- Assigned excerpts available on Blackboard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750E07-A815-1D42-9440-72E56074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2692031" cy="40830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53657E3-7900-1345-B9A6-AE556B9BD322}"/>
              </a:ext>
            </a:extLst>
          </p:cNvPr>
          <p:cNvSpPr txBox="1">
            <a:spLocks/>
          </p:cNvSpPr>
          <p:nvPr/>
        </p:nvSpPr>
        <p:spPr bwMode="auto">
          <a:xfrm>
            <a:off x="4256690" y="2555327"/>
            <a:ext cx="2296510" cy="4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Geoff Emerick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F4E55CF-2BA9-C044-B552-9ECA6A8B6888}"/>
              </a:ext>
            </a:extLst>
          </p:cNvPr>
          <p:cNvSpPr txBox="1">
            <a:spLocks/>
          </p:cNvSpPr>
          <p:nvPr/>
        </p:nvSpPr>
        <p:spPr bwMode="auto">
          <a:xfrm>
            <a:off x="4256690" y="3175437"/>
            <a:ext cx="3591910" cy="4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Avery Publishing, 2007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D7B8DEE-D4AA-584A-AD1A-15BC509BEBD6}"/>
              </a:ext>
            </a:extLst>
          </p:cNvPr>
          <p:cNvSpPr txBox="1">
            <a:spLocks/>
          </p:cNvSpPr>
          <p:nvPr/>
        </p:nvSpPr>
        <p:spPr bwMode="auto">
          <a:xfrm>
            <a:off x="4256690" y="3848100"/>
            <a:ext cx="3591910" cy="4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ISBN-13: 978-1592402694</a:t>
            </a:r>
          </a:p>
        </p:txBody>
      </p:sp>
    </p:spTree>
    <p:extLst>
      <p:ext uri="{BB962C8B-B14F-4D97-AF65-F5344CB8AC3E}">
        <p14:creationId xmlns:p14="http://schemas.microsoft.com/office/powerpoint/2010/main" val="413517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5" grpId="0" build="p"/>
      <p:bldP spid="6" grpId="0" uiExpand="1" build="p"/>
      <p:bldP spid="7" grpId="0" uiExpand="1" build="p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3613" cy="6397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Readings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343400" y="16764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“All You Need is Ears”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43400" y="4724400"/>
            <a:ext cx="449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Goudy Old Style" charset="0"/>
              </a:rPr>
              <a:t>Not required </a:t>
            </a:r>
            <a:r>
              <a:rPr lang="en-US" sz="2200" dirty="0">
                <a:latin typeface="Goudy Old Style" charset="0"/>
              </a:rPr>
              <a:t>- Assigned excerpts available on Blackboard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210C66-5ECA-9342-A3F4-231EDE17B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45" y="1524000"/>
            <a:ext cx="2651119" cy="4083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D6EB0E1C-E469-6044-864B-8511917484F0}"/>
              </a:ext>
            </a:extLst>
          </p:cNvPr>
          <p:cNvSpPr txBox="1">
            <a:spLocks/>
          </p:cNvSpPr>
          <p:nvPr/>
        </p:nvSpPr>
        <p:spPr bwMode="auto">
          <a:xfrm>
            <a:off x="4343400" y="24384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George Martin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2E01E53A-6288-2D45-8564-CE906B171F58}"/>
              </a:ext>
            </a:extLst>
          </p:cNvPr>
          <p:cNvSpPr txBox="1">
            <a:spLocks/>
          </p:cNvSpPr>
          <p:nvPr/>
        </p:nvSpPr>
        <p:spPr bwMode="auto">
          <a:xfrm>
            <a:off x="4343400" y="32004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St. Martin's Griffin, 1994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9167DE7-BABE-1340-ADAC-E007419FEC64}"/>
              </a:ext>
            </a:extLst>
          </p:cNvPr>
          <p:cNvSpPr txBox="1">
            <a:spLocks/>
          </p:cNvSpPr>
          <p:nvPr/>
        </p:nvSpPr>
        <p:spPr bwMode="auto">
          <a:xfrm>
            <a:off x="4343400" y="39624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ISBN-13: </a:t>
            </a:r>
            <a:r>
              <a:rPr lang="en-US" sz="2200" dirty="0">
                <a:latin typeface="Goudy Old Style" charset="0"/>
              </a:rPr>
              <a:t>978-0312114824</a:t>
            </a:r>
          </a:p>
        </p:txBody>
      </p:sp>
    </p:spTree>
    <p:extLst>
      <p:ext uri="{BB962C8B-B14F-4D97-AF65-F5344CB8AC3E}">
        <p14:creationId xmlns:p14="http://schemas.microsoft.com/office/powerpoint/2010/main" val="248806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" grpId="0" build="p"/>
      <p:bldP spid="6" grpId="0" build="p"/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Readings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95800" y="20574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“Recording the Beatles”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95800" y="4724400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Goudy Old Style" charset="0"/>
              </a:rPr>
              <a:t>Not required </a:t>
            </a:r>
            <a:r>
              <a:rPr lang="en-US" sz="2200" dirty="0">
                <a:latin typeface="Goudy Old Style" charset="0"/>
              </a:rPr>
              <a:t>- Assigned excerpts available on Blackboard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E2EDAA-B782-6143-96C4-EE4BAD16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65738"/>
            <a:ext cx="3803073" cy="3657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A0A7A6B-412A-FB45-B991-9D7B53B70A70}"/>
              </a:ext>
            </a:extLst>
          </p:cNvPr>
          <p:cNvSpPr txBox="1">
            <a:spLocks/>
          </p:cNvSpPr>
          <p:nvPr/>
        </p:nvSpPr>
        <p:spPr bwMode="auto">
          <a:xfrm>
            <a:off x="4495800" y="272415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Brian </a:t>
            </a:r>
            <a:r>
              <a:rPr lang="en-US" sz="2200" dirty="0" err="1">
                <a:latin typeface="Goudy Old Style" charset="0"/>
              </a:rPr>
              <a:t>Kehew</a:t>
            </a:r>
            <a:r>
              <a:rPr lang="en-US" sz="2200" dirty="0">
                <a:latin typeface="Goudy Old Style" charset="0"/>
              </a:rPr>
              <a:t>, Kevin Ryan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5A72F63A-912B-5040-872F-15740C7A231F}"/>
              </a:ext>
            </a:extLst>
          </p:cNvPr>
          <p:cNvSpPr txBox="1">
            <a:spLocks/>
          </p:cNvSpPr>
          <p:nvPr/>
        </p:nvSpPr>
        <p:spPr bwMode="auto">
          <a:xfrm>
            <a:off x="4495800" y="3333750"/>
            <a:ext cx="3962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 err="1">
                <a:latin typeface="Goudy Old Style" charset="0"/>
              </a:rPr>
              <a:t>Curvebender</a:t>
            </a:r>
            <a:r>
              <a:rPr lang="en-US" sz="2200" dirty="0">
                <a:latin typeface="Goudy Old Style" charset="0"/>
              </a:rPr>
              <a:t> Publishing; First Edition edition, 2006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89F9AEE-BDE8-C243-BF61-8D0EF721079D}"/>
              </a:ext>
            </a:extLst>
          </p:cNvPr>
          <p:cNvSpPr txBox="1">
            <a:spLocks/>
          </p:cNvSpPr>
          <p:nvPr/>
        </p:nvSpPr>
        <p:spPr bwMode="auto">
          <a:xfrm>
            <a:off x="4495800" y="405765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ISBN-13: </a:t>
            </a:r>
            <a:r>
              <a:rPr lang="en-US" sz="2200" dirty="0">
                <a:latin typeface="Goudy Old Style" charset="0"/>
              </a:rPr>
              <a:t>978-0978520007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" grpId="0" build="p"/>
      <p:bldP spid="6" grpId="0" build="p"/>
      <p:bldP spid="7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3"/>
          </a:xfrm>
        </p:spPr>
        <p:txBody>
          <a:bodyPr/>
          <a:lstStyle/>
          <a:p>
            <a:r>
              <a:rPr lang="en-US" sz="4800" dirty="0">
                <a:solidFill>
                  <a:srgbClr val="AF0C0C"/>
                </a:solidFill>
                <a:latin typeface="Goudy Old Style" charset="0"/>
                <a:ea typeface="ＭＳ Ｐゴシック" charset="0"/>
                <a:cs typeface="ＭＳ Ｐゴシック" charset="0"/>
              </a:rPr>
              <a:t>Readings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28531" y="1765738"/>
            <a:ext cx="3962400" cy="63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“The Beatles – The Ultimate Recording Guide”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28531" y="4724400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solidFill>
                  <a:srgbClr val="C00000"/>
                </a:solidFill>
                <a:latin typeface="Goudy Old Style" charset="0"/>
              </a:rPr>
              <a:t>Not required </a:t>
            </a:r>
            <a:r>
              <a:rPr lang="en-US" sz="2200" dirty="0">
                <a:latin typeface="Goudy Old Style" charset="0"/>
              </a:rPr>
              <a:t>- Assigned excerpts available on Blackboard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E2EDAA-B782-6143-96C4-EE4BAD16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60" y="1765738"/>
            <a:ext cx="2816352" cy="3657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A0A7A6B-412A-FB45-B991-9D7B53B70A70}"/>
              </a:ext>
            </a:extLst>
          </p:cNvPr>
          <p:cNvSpPr txBox="1">
            <a:spLocks/>
          </p:cNvSpPr>
          <p:nvPr/>
        </p:nvSpPr>
        <p:spPr bwMode="auto">
          <a:xfrm>
            <a:off x="4428531" y="2679809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Allen J. Wiener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5A72F63A-912B-5040-872F-15740C7A231F}"/>
              </a:ext>
            </a:extLst>
          </p:cNvPr>
          <p:cNvSpPr txBox="1">
            <a:spLocks/>
          </p:cNvSpPr>
          <p:nvPr/>
        </p:nvSpPr>
        <p:spPr bwMode="auto">
          <a:xfrm>
            <a:off x="4428531" y="3342289"/>
            <a:ext cx="39624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dirty="0">
                <a:latin typeface="Goudy Old Style" charset="0"/>
              </a:rPr>
              <a:t>Checkmark Books, 1992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89F9AEE-BDE8-C243-BF61-8D0EF721079D}"/>
              </a:ext>
            </a:extLst>
          </p:cNvPr>
          <p:cNvSpPr txBox="1">
            <a:spLocks/>
          </p:cNvSpPr>
          <p:nvPr/>
        </p:nvSpPr>
        <p:spPr bwMode="auto">
          <a:xfrm>
            <a:off x="4428531" y="4061919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  <a:buFont typeface="Arial" charset="0"/>
              <a:buChar char="•"/>
            </a:pPr>
            <a:r>
              <a:rPr lang="en-US" sz="2200" b="1" dirty="0">
                <a:latin typeface="Goudy Old Style" charset="0"/>
              </a:rPr>
              <a:t>ISBN-13: </a:t>
            </a:r>
            <a:r>
              <a:rPr lang="en-US" sz="2200" dirty="0">
                <a:latin typeface="Goudy Old Style" charset="0"/>
              </a:rPr>
              <a:t>9780816025114</a:t>
            </a:r>
          </a:p>
        </p:txBody>
      </p:sp>
    </p:spTree>
    <p:extLst>
      <p:ext uri="{BB962C8B-B14F-4D97-AF65-F5344CB8AC3E}">
        <p14:creationId xmlns:p14="http://schemas.microsoft.com/office/powerpoint/2010/main" val="3463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" grpId="0" build="p"/>
      <p:bldP spid="6" grpId="0" build="p"/>
      <p:bldP spid="7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57CB61-07D9-8B46-BAF1-6EE18A67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0" y="1196506"/>
            <a:ext cx="9144000" cy="952500"/>
          </a:xfrm>
          <a:prstGeom prst="rect">
            <a:avLst/>
          </a:prstGeom>
        </p:spPr>
      </p:pic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675021" y="97296"/>
            <a:ext cx="4106779" cy="569938"/>
          </a:xfrm>
        </p:spPr>
        <p:txBody>
          <a:bodyPr/>
          <a:lstStyle/>
          <a:p>
            <a:r>
              <a:rPr lang="en-US" sz="4000" dirty="0">
                <a:latin typeface="Goudy Old Style" charset="0"/>
                <a:ea typeface="ＭＳ Ｐゴシック" charset="0"/>
                <a:cs typeface="ＭＳ Ｐゴシック" charset="0"/>
              </a:rPr>
              <a:t>Schedule - </a:t>
            </a: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weeks 1-3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90600" y="2677511"/>
            <a:ext cx="23923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1</a:t>
            </a:r>
            <a:r>
              <a:rPr lang="en-US" sz="1800" dirty="0">
                <a:latin typeface="Goudy Old Style" charset="0"/>
              </a:rPr>
              <a:t>	Introduction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1CB185A4-1790-3C4F-AA0D-0EE8C7C2F91B}"/>
              </a:ext>
            </a:extLst>
          </p:cNvPr>
          <p:cNvSpPr txBox="1">
            <a:spLocks/>
          </p:cNvSpPr>
          <p:nvPr/>
        </p:nvSpPr>
        <p:spPr bwMode="auto">
          <a:xfrm>
            <a:off x="5077922" y="2711299"/>
            <a:ext cx="284687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dirty="0">
                <a:latin typeface="Goudy Old Style" charset="0"/>
              </a:rPr>
              <a:t>1962 – Hamburg Germany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C0E9A70-0333-F143-B1F3-7EF3A67A9D16}"/>
              </a:ext>
            </a:extLst>
          </p:cNvPr>
          <p:cNvSpPr txBox="1">
            <a:spLocks/>
          </p:cNvSpPr>
          <p:nvPr/>
        </p:nvSpPr>
        <p:spPr bwMode="auto">
          <a:xfrm>
            <a:off x="4204138" y="3884764"/>
            <a:ext cx="3859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2</a:t>
            </a:r>
            <a:r>
              <a:rPr lang="en-US" sz="1800" dirty="0">
                <a:latin typeface="Goudy Old Style" charset="0"/>
              </a:rPr>
              <a:t>	Early Beginnings - Liverpool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888222-5DB0-7241-8E14-C9591C071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14056"/>
            <a:ext cx="2269958" cy="1797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0988561-D31B-5C49-B01E-CAFE0A2E4E8D}"/>
              </a:ext>
            </a:extLst>
          </p:cNvPr>
          <p:cNvSpPr txBox="1">
            <a:spLocks/>
          </p:cNvSpPr>
          <p:nvPr/>
        </p:nvSpPr>
        <p:spPr bwMode="auto">
          <a:xfrm>
            <a:off x="2209800" y="5851920"/>
            <a:ext cx="31110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2000"/>
              </a:spcBef>
              <a:buSzPct val="90000"/>
            </a:pPr>
            <a:r>
              <a:rPr lang="en-US" sz="1800" b="1" dirty="0">
                <a:latin typeface="Goudy Old Style" charset="0"/>
              </a:rPr>
              <a:t>Week 3</a:t>
            </a:r>
            <a:r>
              <a:rPr lang="en-US" sz="1800" dirty="0">
                <a:latin typeface="Goudy Old Style" charset="0"/>
              </a:rPr>
              <a:t>	First EMI Recordings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F74A6E-2632-C848-87B2-3DC5A1BEE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829207"/>
            <a:ext cx="2706984" cy="1687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D7148C-8C3A-1E4B-8C78-6EA4E2682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355" y="867141"/>
            <a:ext cx="2852133" cy="1687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0BE7DB5-18F4-D949-A427-EC82915E0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042" y="4673307"/>
            <a:ext cx="2574758" cy="19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build="p"/>
      <p:bldP spid="17" grpId="0" build="p"/>
      <p:bldP spid="19" grpId="0" build="p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22645</TotalTime>
  <Words>593</Words>
  <Application>Microsoft Macintosh PowerPoint</Application>
  <PresentationFormat>On-screen Show (4:3)</PresentationFormat>
  <Paragraphs>105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Goudy Old Style</vt:lpstr>
      <vt:lpstr>Impact</vt:lpstr>
      <vt:lpstr>ＭＳ Ｐゴシック</vt:lpstr>
      <vt:lpstr>Rockwell</vt:lpstr>
      <vt:lpstr>Times New Roman</vt:lpstr>
      <vt:lpstr>Arial</vt:lpstr>
      <vt:lpstr>Inkwell</vt:lpstr>
      <vt:lpstr>Recording the Beatles</vt:lpstr>
      <vt:lpstr>PowerPoint Presentation</vt:lpstr>
      <vt:lpstr>Requirements</vt:lpstr>
      <vt:lpstr>Readings</vt:lpstr>
      <vt:lpstr>Readings</vt:lpstr>
      <vt:lpstr>Readings</vt:lpstr>
      <vt:lpstr>Readings</vt:lpstr>
      <vt:lpstr>Readings</vt:lpstr>
      <vt:lpstr>Schedule - weeks 1-3</vt:lpstr>
      <vt:lpstr>Schedule - weeks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Assignment for Thursday</vt:lpstr>
      <vt:lpstr>Question</vt:lpstr>
      <vt:lpstr>Question</vt:lpstr>
      <vt:lpstr>Question</vt:lpstr>
      <vt:lpstr>Question</vt:lpstr>
      <vt:lpstr>Sources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Business of Music</dc:title>
  <dc:creator>Toby Mountain</dc:creator>
  <cp:lastModifiedBy>Mika Natif</cp:lastModifiedBy>
  <cp:revision>1347</cp:revision>
  <dcterms:created xsi:type="dcterms:W3CDTF">2012-01-23T21:58:26Z</dcterms:created>
  <dcterms:modified xsi:type="dcterms:W3CDTF">2019-08-27T18:05:54Z</dcterms:modified>
</cp:coreProperties>
</file>